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6"/>
  </p:notesMasterIdLst>
  <p:sldIdLst>
    <p:sldId id="257" r:id="rId5"/>
    <p:sldId id="287" r:id="rId6"/>
    <p:sldId id="288" r:id="rId7"/>
    <p:sldId id="289" r:id="rId8"/>
    <p:sldId id="258" r:id="rId9"/>
    <p:sldId id="266" r:id="rId10"/>
    <p:sldId id="260" r:id="rId11"/>
    <p:sldId id="261" r:id="rId12"/>
    <p:sldId id="262" r:id="rId13"/>
    <p:sldId id="290" r:id="rId14"/>
    <p:sldId id="263" r:id="rId15"/>
    <p:sldId id="277" r:id="rId16"/>
    <p:sldId id="264" r:id="rId17"/>
    <p:sldId id="281" r:id="rId18"/>
    <p:sldId id="279" r:id="rId19"/>
    <p:sldId id="283" r:id="rId20"/>
    <p:sldId id="291" r:id="rId21"/>
    <p:sldId id="285" r:id="rId22"/>
    <p:sldId id="286" r:id="rId23"/>
    <p:sldId id="275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3D23972-AD19-CE41-A6A0-9D49C2B1698E}">
          <p14:sldIdLst>
            <p14:sldId id="257"/>
            <p14:sldId id="287"/>
            <p14:sldId id="288"/>
            <p14:sldId id="289"/>
            <p14:sldId id="258"/>
            <p14:sldId id="266"/>
            <p14:sldId id="260"/>
            <p14:sldId id="261"/>
            <p14:sldId id="262"/>
            <p14:sldId id="290"/>
            <p14:sldId id="263"/>
            <p14:sldId id="277"/>
            <p14:sldId id="264"/>
            <p14:sldId id="281"/>
            <p14:sldId id="279"/>
            <p14:sldId id="283"/>
            <p14:sldId id="291"/>
            <p14:sldId id="285"/>
            <p14:sldId id="286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EF0DE-8C51-4E7C-9E1A-370EA7FB8A9E}" v="235" dt="2024-01-26T18:55:45.165"/>
    <p1510:client id="{61A28832-56F0-7441-856D-0C5BF6FD4446}" v="1010" dt="2024-01-26T20:10:27.272"/>
    <p1510:client id="{D0B5AD4D-B1B7-4265-AB4C-164AD60AE99F}" v="2" dt="2024-01-26T19:01:31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8" autoAdjust="0"/>
    <p:restoredTop sz="96511" autoAdjust="0"/>
  </p:normalViewPr>
  <p:slideViewPr>
    <p:cSldViewPr snapToGrid="0">
      <p:cViewPr varScale="1">
        <p:scale>
          <a:sx n="113" d="100"/>
          <a:sy n="113" d="100"/>
        </p:scale>
        <p:origin x="70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36772-B28F-7845-A287-19EB2F5B3B6B}" type="datetimeFigureOut">
              <a:rPr lang="en-DE" smtClean="0"/>
              <a:t>01/26/2024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5670B5-B66B-0244-9E98-7ABE423060D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7213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670B5-B66B-0244-9E98-7ABE423060D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3381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CF228-A841-5742-7F99-D0072257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7E110-4422-210C-98D3-0B39A2009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DEA7F-3C73-8602-AA4C-0E6F9058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4DD43-DDDC-9E44-AACD-F4D57472C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5670B5-B66B-0244-9E98-7ABE423060D5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911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7DF3-2807-140A-2E71-8DEDD1074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3EED3-DBC9-36D5-A496-3D71B4B61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C528-7611-000F-2CC6-B3041B53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81440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99A0-AF35-165D-B973-B27335A1B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44A7A-ADB8-E2D1-51DB-CB3215285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4DC8-29DB-287A-4857-9B19C45F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22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DF14DB-0284-3290-0E77-0623EF6D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E0BBFB-BFDC-38E4-3330-5E02A53DD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8B2B7-CB17-16A9-1330-7F147468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1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B8-EB12-5860-BDF1-6656FA100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AB3C5-8B4D-6586-308D-308DBA3E6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35AEB-67E9-FCD4-690A-17A3C5AF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0691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AE8D-28AE-4828-8477-9A1AE70A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BF86B-835A-904E-5445-A11C4425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D673B-F027-700A-3D84-814AD60C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923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752A2-568D-659A-BAB2-6678E727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4763-14AC-E8F9-5721-A32D96EC7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5DAAA-BFCA-CDC5-E45D-AB64FAC69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D11C1-481B-6B03-5D3D-92FFD2B7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2521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04F1-98C5-8B23-52DF-6E8E0B34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4EF1-53C6-68BF-3723-0A1D3C4D9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B77C-84CC-6C09-D3A7-9CA63DABD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25A26-4C79-9C08-381B-D0BE8678D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B35FD-C949-4D66-4DDF-A1D2EB403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FDAE6-1156-DE8B-D276-80E4CA7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066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542A00-4F6A-0A1C-AE5C-60F5AB67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AAD2C0-69CA-BC7E-E8A3-6965C4AA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L"/>
          </a:p>
        </p:txBody>
      </p:sp>
    </p:spTree>
    <p:extLst>
      <p:ext uri="{BB962C8B-B14F-4D97-AF65-F5344CB8AC3E}">
        <p14:creationId xmlns:p14="http://schemas.microsoft.com/office/powerpoint/2010/main" val="388585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9940E-B8C4-9871-933C-3F5078E6F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86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8F96-2B2F-1AC7-057F-34FC92F8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5EB2-CE3B-C8E4-5B73-3CC201788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9EEF9-D9E8-35E0-AA63-D31DA3562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B227-F5CC-2033-09F8-3449617B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933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01BA-E03F-1FB0-12FD-0271FC266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9BB0C-D5A3-D4BB-CA9B-2A929F5EC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872EF-EA3E-7EC6-B524-AAFF1AA44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69FB6-806E-1275-6011-FA1D6384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6343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488F4-BBF3-BD8A-2249-0EE661C3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64CFD-B428-801E-8953-D28F45177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EAF2B8-083C-65B4-C1CE-3E47CEB12541}"/>
              </a:ext>
            </a:extLst>
          </p:cNvPr>
          <p:cNvSpPr txBox="1"/>
          <p:nvPr userDrawn="1"/>
        </p:nvSpPr>
        <p:spPr>
          <a:xfrm>
            <a:off x="293369" y="271564"/>
            <a:ext cx="3499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Model Based Systems Engineering</a:t>
            </a:r>
            <a:endParaRPr lang="en-DE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92EC45F8-8CFA-C675-544F-E2A032B81A6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03" y="271564"/>
            <a:ext cx="1808728" cy="6511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9D11E4-2E5C-F921-B26C-EF20A5C644CE}"/>
              </a:ext>
            </a:extLst>
          </p:cNvPr>
          <p:cNvSpPr/>
          <p:nvPr userDrawn="1"/>
        </p:nvSpPr>
        <p:spPr>
          <a:xfrm>
            <a:off x="838200" y="6449218"/>
            <a:ext cx="10515600" cy="179387"/>
          </a:xfrm>
          <a:prstGeom prst="rect">
            <a:avLst/>
          </a:prstGeom>
          <a:solidFill>
            <a:srgbClr val="E95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F3D36-F364-B908-CBD3-469FAF2B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C794AA0-44C0-904C-9E31-583D0BE1B9EC}" type="slidenum">
              <a:rPr lang="en-DE" smtClean="0"/>
              <a:pPr/>
              <a:t>‹#›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49955-E664-42B0-ABE2-9F330903C0AE}"/>
              </a:ext>
            </a:extLst>
          </p:cNvPr>
          <p:cNvSpPr txBox="1"/>
          <p:nvPr userDrawn="1"/>
        </p:nvSpPr>
        <p:spPr>
          <a:xfrm>
            <a:off x="838201" y="6400411"/>
            <a:ext cx="94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02.02.2024</a:t>
            </a:r>
            <a:endParaRPr lang="en-DE"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5A59B-E007-FEF1-E1D3-865DFDC885CB}"/>
              </a:ext>
            </a:extLst>
          </p:cNvPr>
          <p:cNvSpPr txBox="1"/>
          <p:nvPr userDrawn="1"/>
        </p:nvSpPr>
        <p:spPr>
          <a:xfrm>
            <a:off x="4746320" y="6400410"/>
            <a:ext cx="2699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Model Based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346772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1251EB-0032-416E-B2C6-51777B511F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" r="24266" b="7125"/>
          <a:stretch/>
        </p:blipFill>
        <p:spPr>
          <a:xfrm>
            <a:off x="6753746" y="1396418"/>
            <a:ext cx="4600054" cy="36392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B55A2-2693-4FE3-81CC-0AC3496F9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62" y="1396418"/>
            <a:ext cx="4023360" cy="2941411"/>
          </a:xfrm>
        </p:spPr>
        <p:txBody>
          <a:bodyPr anchor="t">
            <a:normAutofit/>
          </a:bodyPr>
          <a:lstStyle/>
          <a:p>
            <a:pPr algn="l"/>
            <a:r>
              <a:rPr lang="ru-RU" sz="4800" dirty="0">
                <a:cs typeface="Calibri Light"/>
              </a:rPr>
              <a:t>Advanced </a:t>
            </a:r>
            <a:r>
              <a:rPr lang="ru-RU" sz="4800" dirty="0" err="1">
                <a:cs typeface="Calibri Light"/>
              </a:rPr>
              <a:t>Driving</a:t>
            </a:r>
            <a:r>
              <a:rPr lang="ru-RU" sz="4800" dirty="0">
                <a:cs typeface="Calibri Light"/>
              </a:rPr>
              <a:t> </a:t>
            </a:r>
            <a:r>
              <a:rPr lang="ru-RU" sz="4800" dirty="0" err="1">
                <a:cs typeface="Calibri Light"/>
              </a:rPr>
              <a:t>Assistance</a:t>
            </a:r>
            <a:r>
              <a:rPr lang="ru-RU" sz="4800" dirty="0">
                <a:cs typeface="Calibri Light"/>
              </a:rPr>
              <a:t> System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F5D15A3-7983-410B-8890-CE2E6AE24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303220"/>
            <a:ext cx="4023359" cy="732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2000" dirty="0" err="1">
                <a:ea typeface="+mn-lt"/>
                <a:cs typeface="+mn-lt"/>
              </a:rPr>
              <a:t>Unveiling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the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Technological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Backbone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of</a:t>
            </a:r>
            <a:r>
              <a:rPr lang="ru-RU" sz="2000" dirty="0">
                <a:ea typeface="+mn-lt"/>
                <a:cs typeface="+mn-lt"/>
              </a:rPr>
              <a:t> Modern </a:t>
            </a:r>
            <a:r>
              <a:rPr lang="ru-RU" sz="2000" dirty="0" err="1">
                <a:ea typeface="+mn-lt"/>
                <a:cs typeface="+mn-lt"/>
              </a:rPr>
              <a:t>Vehicles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8F5ED-88B4-1DDC-C455-90516BC96FC3}"/>
              </a:ext>
            </a:extLst>
          </p:cNvPr>
          <p:cNvSpPr txBox="1"/>
          <p:nvPr/>
        </p:nvSpPr>
        <p:spPr>
          <a:xfrm>
            <a:off x="4603379" y="5461582"/>
            <a:ext cx="2985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Elbek Bakiev       - 7216249</a:t>
            </a:r>
          </a:p>
          <a:p>
            <a:r>
              <a:rPr lang="en-DE" sz="2000" dirty="0"/>
              <a:t>Farhad Gulizaga - 7216770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9DAC-19AB-4038-F2D1-3A1A28C80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89390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80D8-EE17-0881-61C1-EF201392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Communication </a:t>
            </a:r>
            <a:r>
              <a:rPr lang="ru-RU" dirty="0" err="1"/>
              <a:t>Interfaces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D74A-07D3-FE83-3C8F-CBADC441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10</a:t>
            </a:fld>
            <a:endParaRPr lang="en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A1F096-0840-149B-387E-BA720601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822"/>
            <a:ext cx="6633574" cy="491052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200" b="1" dirty="0"/>
              <a:t>Ethernet Connection</a:t>
            </a:r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Purpose:</a:t>
            </a:r>
            <a:endParaRPr lang="en-US" sz="3200" dirty="0"/>
          </a:p>
          <a:p>
            <a:pPr marL="285750" indent="-285750"/>
            <a:r>
              <a:rPr lang="en-US" sz="3200" dirty="0"/>
              <a:t>Provides high-speed data transfer within the vehicle's network.</a:t>
            </a:r>
          </a:p>
          <a:p>
            <a:pPr marL="0" indent="0">
              <a:buNone/>
            </a:pPr>
            <a:r>
              <a:rPr lang="en-US" sz="3200" b="1" dirty="0"/>
              <a:t>Characteristics:</a:t>
            </a:r>
            <a:endParaRPr lang="en-US" sz="3200" dirty="0"/>
          </a:p>
          <a:p>
            <a:pPr marL="285750" indent="-285750"/>
            <a:r>
              <a:rPr lang="en-US" sz="3200" dirty="0"/>
              <a:t>Supports higher data rates than CAN Bus, typically 100 Mbps, 1 Gbps, or higher.</a:t>
            </a:r>
          </a:p>
          <a:p>
            <a:pPr marL="285750" indent="-285750"/>
            <a:r>
              <a:rPr lang="en-US" sz="3200" dirty="0"/>
              <a:t>Uses twisted pair or fiber optic cables for connectivity.</a:t>
            </a:r>
          </a:p>
          <a:p>
            <a:pPr marL="0" indent="0">
              <a:buNone/>
            </a:pPr>
            <a:r>
              <a:rPr lang="en-US" sz="3200" b="1" dirty="0"/>
              <a:t>Functionality:</a:t>
            </a:r>
            <a:endParaRPr lang="en-US" sz="3200" dirty="0"/>
          </a:p>
          <a:p>
            <a:pPr marL="285750" indent="-285750"/>
            <a:r>
              <a:rPr lang="en-US" sz="3200" dirty="0"/>
              <a:t>Handles large volumes of data from advanced sensors like cameras and LIDAR.</a:t>
            </a:r>
          </a:p>
          <a:p>
            <a:pPr marL="285750" indent="-285750"/>
            <a:r>
              <a:rPr lang="en-US" sz="3200" dirty="0"/>
              <a:t>Suitable for applications requiring high bandwidth, like video streaming.</a:t>
            </a:r>
          </a:p>
          <a:p>
            <a:pPr marL="0" indent="0">
              <a:buNone/>
            </a:pPr>
            <a:r>
              <a:rPr lang="en-US" sz="3200" b="1" dirty="0"/>
              <a:t>Advantages:</a:t>
            </a:r>
            <a:endParaRPr lang="en-US" sz="3200" dirty="0"/>
          </a:p>
          <a:p>
            <a:pPr marL="285750" indent="-285750"/>
            <a:r>
              <a:rPr lang="en-US" sz="3200" dirty="0"/>
              <a:t>Faster data transmission, enabling real-time processing for complex ADAS functions.</a:t>
            </a:r>
          </a:p>
          <a:p>
            <a:pPr marL="285750" indent="-285750"/>
            <a:r>
              <a:rPr lang="en-US" sz="3200" dirty="0"/>
              <a:t>Scalable and capable of supporting future advancements in vehicle technology.</a:t>
            </a:r>
          </a:p>
          <a:p>
            <a:pPr marL="0" indent="0">
              <a:buNone/>
            </a:pPr>
            <a:r>
              <a:rPr lang="en-US" sz="3200" b="1" dirty="0"/>
              <a:t>Usage in ADAS:</a:t>
            </a:r>
            <a:endParaRPr lang="en-US" sz="3200" dirty="0"/>
          </a:p>
          <a:p>
            <a:pPr marL="285750" indent="-285750"/>
            <a:r>
              <a:rPr lang="en-US" sz="3200" dirty="0"/>
              <a:t>Essential for advanced driver assistance features requiring high data throughput, such as high-definition video processing for object recognition and detailed environmental mapping.</a:t>
            </a:r>
          </a:p>
          <a:p>
            <a:endParaRPr lang="en-DE" dirty="0"/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A1CA2841-80D1-67C3-7CF3-04F31186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r="13844"/>
          <a:stretch/>
        </p:blipFill>
        <p:spPr>
          <a:xfrm>
            <a:off x="7543948" y="1918481"/>
            <a:ext cx="3809852" cy="30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24B29-06BA-401C-B550-FFBF0E713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17" y="597600"/>
            <a:ext cx="7837743" cy="1401183"/>
          </a:xfrm>
        </p:spPr>
        <p:txBody>
          <a:bodyPr anchor="t">
            <a:normAutofit/>
          </a:bodyPr>
          <a:lstStyle/>
          <a:p>
            <a:r>
              <a:rPr lang="ru-RU" dirty="0" err="1"/>
              <a:t>Actuators</a:t>
            </a:r>
            <a:r>
              <a:rPr lang="ru-RU" dirty="0"/>
              <a:t> - The Action </a:t>
            </a:r>
            <a:r>
              <a:rPr lang="ru-RU" dirty="0" err="1"/>
              <a:t>Takers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B7312C-7E63-FE9C-0CB7-7B15FB84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50" y="1359958"/>
            <a:ext cx="6702550" cy="5116442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Function:</a:t>
            </a:r>
            <a:endParaRPr lang="en-US" dirty="0"/>
          </a:p>
          <a:p>
            <a:pPr marL="285750" indent="-285750"/>
            <a:r>
              <a:rPr lang="en-US" dirty="0"/>
              <a:t>Convert electronic signals into physical actions like steering, braking, and throttle control.</a:t>
            </a:r>
          </a:p>
          <a:p>
            <a:pPr marL="0" indent="0">
              <a:buNone/>
            </a:pPr>
            <a:r>
              <a:rPr lang="en-US" b="1" dirty="0"/>
              <a:t>Types:</a:t>
            </a:r>
            <a:endParaRPr lang="en-US" dirty="0"/>
          </a:p>
          <a:p>
            <a:pPr marL="285750" indent="-285750"/>
            <a:r>
              <a:rPr lang="en-US" dirty="0"/>
              <a:t>Steering, braking, and throttle actuators.</a:t>
            </a:r>
          </a:p>
          <a:p>
            <a:pPr marL="0" indent="0">
              <a:buNone/>
            </a:pPr>
            <a:r>
              <a:rPr lang="en-US" b="1" dirty="0"/>
              <a:t>Integration with Sensors:</a:t>
            </a:r>
            <a:endParaRPr lang="en-US" dirty="0"/>
          </a:p>
          <a:p>
            <a:pPr marL="285750" indent="-285750"/>
            <a:r>
              <a:rPr lang="en-US" dirty="0"/>
              <a:t>Respond to real-time data from sensors for synchronized actions.</a:t>
            </a:r>
          </a:p>
          <a:p>
            <a:pPr marL="0" indent="0">
              <a:buNone/>
            </a:pPr>
            <a:r>
              <a:rPr lang="en-US" b="1" dirty="0"/>
              <a:t>Connection to Processor:</a:t>
            </a:r>
            <a:endParaRPr lang="en-US" dirty="0"/>
          </a:p>
          <a:p>
            <a:pPr marL="285750" indent="-285750"/>
            <a:r>
              <a:rPr lang="en-US" dirty="0"/>
              <a:t>Managed primarily by Core 4 in the quad-core processor setup.</a:t>
            </a:r>
          </a:p>
          <a:p>
            <a:pPr marL="0" indent="0">
              <a:buNone/>
            </a:pPr>
            <a:r>
              <a:rPr lang="en-US" b="1" dirty="0"/>
              <a:t>Control and Safety:</a:t>
            </a:r>
            <a:endParaRPr lang="en-US" dirty="0"/>
          </a:p>
          <a:p>
            <a:pPr marL="285750" indent="-285750"/>
            <a:r>
              <a:rPr lang="en-US" dirty="0"/>
              <a:t>Use algorithms for precise control; equipped with safety fail-safes.</a:t>
            </a:r>
          </a:p>
          <a:p>
            <a:pPr marL="0" indent="0">
              <a:buNone/>
            </a:pPr>
            <a:r>
              <a:rPr lang="en-US" b="1" dirty="0"/>
              <a:t>Role in ADAS:</a:t>
            </a:r>
            <a:endParaRPr lang="en-US" dirty="0"/>
          </a:p>
          <a:p>
            <a:pPr marL="285750" indent="-285750"/>
            <a:r>
              <a:rPr lang="en-US" dirty="0"/>
              <a:t>Enable key features like automatic parking and emergency braking.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48366F4-0270-44DC-8EF2-2ED5781D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6" r="22654" b="-1"/>
          <a:stretch/>
        </p:blipFill>
        <p:spPr>
          <a:xfrm>
            <a:off x="3645779" y="1177078"/>
            <a:ext cx="4900442" cy="4900442"/>
          </a:xfrm>
          <a:custGeom>
            <a:avLst/>
            <a:gdLst/>
            <a:ahLst/>
            <a:cxnLst/>
            <a:rect l="l" t="t" r="r" b="b"/>
            <a:pathLst>
              <a:path w="4810442" h="4810442">
                <a:moveTo>
                  <a:pt x="2405221" y="0"/>
                </a:moveTo>
                <a:cubicBezTo>
                  <a:pt x="3733588" y="0"/>
                  <a:pt x="4810442" y="1076854"/>
                  <a:pt x="4810442" y="2405221"/>
                </a:cubicBezTo>
                <a:cubicBezTo>
                  <a:pt x="4810442" y="3733588"/>
                  <a:pt x="3733588" y="4810442"/>
                  <a:pt x="2405221" y="4810442"/>
                </a:cubicBezTo>
                <a:cubicBezTo>
                  <a:pt x="1076854" y="4810442"/>
                  <a:pt x="0" y="3733588"/>
                  <a:pt x="0" y="2405221"/>
                </a:cubicBezTo>
                <a:cubicBezTo>
                  <a:pt x="0" y="1076854"/>
                  <a:pt x="1076854" y="0"/>
                  <a:pt x="2405221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27655-1925-4E15-B280-559DF519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59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9818 -0.0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3C8AF11-482F-4A7B-9208-FD132E7D6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20126"/>
            <a:ext cx="5257801" cy="3005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APP4MC Hardware Model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4D528C-E055-46D8-926F-19AD0F707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9059" y="1936009"/>
            <a:ext cx="4296641" cy="2985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E87598-A44C-DA4C-26D3-4C4AB7E1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794AA0-44C0-904C-9E31-583D0BE1B9E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4BC784-2004-F0C3-0968-B0F39DBB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56C1E35-1688-6BC2-7D88-7ACF7CBA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3BAA3D-AAB0-C171-D5BB-E93B77ACC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93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8E3A-6ADC-80C5-6644-F2E39DB43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57599A-24A0-6EB9-1448-8EA3FEEAD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393" y="1127048"/>
            <a:ext cx="1715099" cy="483730"/>
          </a:xfrm>
        </p:spPr>
        <p:txBody>
          <a:bodyPr anchor="t">
            <a:noAutofit/>
          </a:bodyPr>
          <a:lstStyle/>
          <a:p>
            <a:r>
              <a:rPr lang="ru-RU" dirty="0">
                <a:ea typeface="Calibri Light"/>
                <a:cs typeface="Calibri Light"/>
              </a:rPr>
              <a:t>ADAS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2AC4E6-427B-990D-2145-1941A870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Mapping to Software </a:t>
            </a:r>
          </a:p>
          <a:p>
            <a:r>
              <a:rPr lang="en-US" sz="2000">
                <a:ea typeface="+mn-lt"/>
                <a:cs typeface="+mn-lt"/>
              </a:rPr>
              <a:t>Overview of Software</a:t>
            </a:r>
          </a:p>
          <a:p>
            <a:endParaRPr lang="en-US" sz="2000"/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7BD986-3760-99CE-7CB2-815922706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12815"/>
          <a:stretch/>
        </p:blipFill>
        <p:spPr>
          <a:xfrm>
            <a:off x="669235" y="975701"/>
            <a:ext cx="6243009" cy="492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A870A2-7F97-D22F-2874-D4253B1CD18E}"/>
              </a:ext>
            </a:extLst>
          </p:cNvPr>
          <p:cNvSpPr txBox="1"/>
          <p:nvPr/>
        </p:nvSpPr>
        <p:spPr>
          <a:xfrm>
            <a:off x="9011172" y="1059349"/>
            <a:ext cx="24740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Hardware</a:t>
            </a:r>
            <a:endParaRPr lang="en-DE" sz="4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B3B73-D216-149E-5FAE-8E2FF7E57CB1}"/>
              </a:ext>
            </a:extLst>
          </p:cNvPr>
          <p:cNvSpPr txBox="1"/>
          <p:nvPr/>
        </p:nvSpPr>
        <p:spPr>
          <a:xfrm>
            <a:off x="9221492" y="7065121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Software</a:t>
            </a:r>
            <a:endParaRPr lang="en-DE" sz="4400" b="1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72C8F-D5BB-7A98-ABBA-6CFCB361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349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66 -0.00555 L -0.0155 -0.877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4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2C8A-F10B-D8F6-996D-4F084F5DE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486075-7610-029F-31D6-7EAA7BD971F7}"/>
              </a:ext>
            </a:extLst>
          </p:cNvPr>
          <p:cNvSpPr txBox="1"/>
          <p:nvPr/>
        </p:nvSpPr>
        <p:spPr>
          <a:xfrm>
            <a:off x="7973797" y="975701"/>
            <a:ext cx="23660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+mj-lt"/>
                <a:ea typeface="Calibri Light"/>
                <a:cs typeface="Calibri Light"/>
              </a:rPr>
              <a:t>Software</a:t>
            </a:r>
            <a:endParaRPr lang="en-DE" sz="4400" b="1" dirty="0">
              <a:latin typeface="+mj-lt"/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CD04828-D2DC-E13F-629E-6C5CCC74E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3797" y="207896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Mapping of Hardware with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ea typeface="Calibri" panose="020F0502020204030204"/>
                <a:cs typeface="Calibri" panose="020F0502020204030204"/>
              </a:rPr>
              <a:t>Runnables</a:t>
            </a:r>
            <a:r>
              <a:rPr lang="en-US" sz="2000" dirty="0">
                <a:ea typeface="Calibri" panose="020F0502020204030204"/>
                <a:cs typeface="Calibri" panose="020F0502020204030204"/>
              </a:rPr>
              <a:t>		39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Labels 		35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Calibri" panose="020F0502020204030204"/>
                <a:cs typeface="Calibri" panose="020F0502020204030204"/>
              </a:rPr>
              <a:t>Tasks		6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D0065-0549-EA05-A18C-E42F9810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CEFEA0AA-25DE-B15C-BD0D-CCF6B4E38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5" y="975701"/>
            <a:ext cx="6217676" cy="49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2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23E1-B4B9-BC26-2E9F-C8E5321A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4BD21-AB86-FC6A-F92A-DE3040F085E0}"/>
              </a:ext>
            </a:extLst>
          </p:cNvPr>
          <p:cNvSpPr txBox="1"/>
          <p:nvPr/>
        </p:nvSpPr>
        <p:spPr>
          <a:xfrm>
            <a:off x="7628584" y="870769"/>
            <a:ext cx="54278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latin typeface="+mj-lt"/>
              </a:rPr>
              <a:t>The </a:t>
            </a:r>
            <a:r>
              <a:rPr lang="en-US" sz="4400" b="1" dirty="0">
                <a:latin typeface="+mj-lt"/>
              </a:rPr>
              <a:t>Organizer</a:t>
            </a:r>
            <a:r>
              <a:rPr lang="ru-RU" sz="4400" b="1" dirty="0">
                <a:latin typeface="+mj-lt"/>
              </a:rPr>
              <a:t> - </a:t>
            </a:r>
            <a:r>
              <a:rPr lang="en-US" sz="4400" b="1" dirty="0">
                <a:latin typeface="+mj-lt"/>
              </a:rPr>
              <a:t>Scheduler</a:t>
            </a:r>
            <a:endParaRPr lang="en-DE" sz="4400" b="1" dirty="0">
              <a:latin typeface="+mj-lt"/>
            </a:endParaRP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AEE811B-CDB0-7BC1-1023-90A1DF68B870}"/>
              </a:ext>
            </a:extLst>
          </p:cNvPr>
          <p:cNvSpPr txBox="1">
            <a:spLocks/>
          </p:cNvSpPr>
          <p:nvPr/>
        </p:nvSpPr>
        <p:spPr>
          <a:xfrm>
            <a:off x="7628584" y="2177483"/>
            <a:ext cx="33469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alibri"/>
                <a:cs typeface="Calibri"/>
              </a:rPr>
              <a:t>1 Device</a:t>
            </a:r>
          </a:p>
          <a:p>
            <a:r>
              <a:rPr lang="en-US" sz="2000" dirty="0">
                <a:ea typeface="Calibri"/>
                <a:cs typeface="Calibri"/>
              </a:rPr>
              <a:t>4 CPUs</a:t>
            </a:r>
          </a:p>
          <a:p>
            <a:r>
              <a:rPr lang="en-US" sz="2000" dirty="0">
                <a:ea typeface="Calibri"/>
                <a:cs typeface="Calibri"/>
              </a:rPr>
              <a:t>4 Schedulers</a:t>
            </a:r>
          </a:p>
          <a:p>
            <a:r>
              <a:rPr lang="en-US" sz="2000" dirty="0">
                <a:ea typeface="Calibri"/>
                <a:cs typeface="Calibri"/>
              </a:rPr>
              <a:t>6 Tasks</a:t>
            </a:r>
          </a:p>
          <a:p>
            <a:r>
              <a:rPr lang="en-US" sz="2000" dirty="0">
                <a:ea typeface="Calibri"/>
                <a:cs typeface="Calibri"/>
              </a:rPr>
              <a:t>2 Constraints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72948-ACE6-4AB7-874A-A4961475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15</a:t>
            </a:fld>
            <a:endParaRPr lang="en-DE"/>
          </a:p>
        </p:txBody>
      </p:sp>
      <p:pic>
        <p:nvPicPr>
          <p:cNvPr id="7" name="Picture 6" descr="Close-up of a stopwatch">
            <a:extLst>
              <a:ext uri="{FF2B5EF4-FFF2-40B4-BE49-F238E27FC236}">
                <a16:creationId xmlns:a16="http://schemas.microsoft.com/office/drawing/2014/main" id="{E16E3F6A-04A7-19DA-D196-429B4FA0E2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5" y="975702"/>
            <a:ext cx="6207080" cy="49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7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757E37E-6B57-8DD8-548A-059C470C1819}"/>
              </a:ext>
            </a:extLst>
          </p:cNvPr>
          <p:cNvSpPr txBox="1">
            <a:spLocks/>
          </p:cNvSpPr>
          <p:nvPr/>
        </p:nvSpPr>
        <p:spPr>
          <a:xfrm>
            <a:off x="7535826" y="234595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ObjectDetection</a:t>
            </a: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DecisionMaking</a:t>
            </a: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SensorDataProcessing</a:t>
            </a: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Classification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ActuatorControl</a:t>
            </a:r>
            <a:r>
              <a:rPr lang="en-US" sz="2000" dirty="0">
                <a:ea typeface="Calibri"/>
                <a:cs typeface="Calibri"/>
              </a:rPr>
              <a:t> (Connection)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AF78D04-8DBC-C11C-9387-9D4D5488D661}"/>
              </a:ext>
            </a:extLst>
          </p:cNvPr>
          <p:cNvSpPr txBox="1">
            <a:spLocks/>
          </p:cNvSpPr>
          <p:nvPr/>
        </p:nvSpPr>
        <p:spPr>
          <a:xfrm>
            <a:off x="6006660" y="724398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Tasks</a:t>
            </a:r>
            <a:endParaRPr lang="ru-RU" sz="4400" b="1" dirty="0">
              <a:ea typeface="Calibri Light"/>
              <a:cs typeface="Calibri Light"/>
            </a:endParaRPr>
          </a:p>
          <a:p>
            <a:endParaRPr lang="ru-RU" sz="5400" dirty="0">
              <a:ea typeface="Calibri Ligh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BAC2A-284D-3DAC-FB12-DCE8E662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16</a:t>
            </a:fld>
            <a:endParaRPr lang="en-DE"/>
          </a:p>
        </p:txBody>
      </p:sp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3DD8EBE-ABBD-BBA6-51CF-EA2BAA8B7D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8" y="990316"/>
            <a:ext cx="6207080" cy="49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0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7EAA-038A-2B0B-3716-EBC4B23D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808C856-A515-3739-6539-484938D517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04" y="1206712"/>
            <a:ext cx="5927253" cy="4671020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075A4B3C-B6FA-CE90-C5D7-93E761766CAD}"/>
              </a:ext>
            </a:extLst>
          </p:cNvPr>
          <p:cNvSpPr txBox="1">
            <a:spLocks/>
          </p:cNvSpPr>
          <p:nvPr/>
        </p:nvSpPr>
        <p:spPr>
          <a:xfrm>
            <a:off x="7535826" y="2345956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Getting Vehicle State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Getting Vehicle Speed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Calculation of ABS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Brake Force Calculation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Monitoring of Brake, Wheel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7F63F3-D30F-48FA-2DF4-C1AE88D5E0B5}"/>
              </a:ext>
            </a:extLst>
          </p:cNvPr>
          <p:cNvSpPr txBox="1">
            <a:spLocks/>
          </p:cNvSpPr>
          <p:nvPr/>
        </p:nvSpPr>
        <p:spPr>
          <a:xfrm>
            <a:off x="6740757" y="724398"/>
            <a:ext cx="5674478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ea typeface="Calibri Light"/>
                <a:cs typeface="Calibri Light"/>
              </a:rPr>
              <a:t>Task </a:t>
            </a:r>
            <a:r>
              <a:rPr lang="en-US" sz="4400" b="1" dirty="0" err="1">
                <a:ea typeface="Calibri Light"/>
                <a:cs typeface="Calibri Light"/>
              </a:rPr>
              <a:t>Runnables</a:t>
            </a:r>
            <a:endParaRPr lang="ru-RU" sz="4400" b="1" dirty="0">
              <a:ea typeface="Calibri Light"/>
              <a:cs typeface="Calibri Light"/>
            </a:endParaRPr>
          </a:p>
          <a:p>
            <a:endParaRPr lang="ru-RU" sz="5400" dirty="0">
              <a:ea typeface="Calibri Light"/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90252-2DC1-BA5C-CC2E-88EBE054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461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E100C-7BA3-6F53-20B6-E4C3A90B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AE0A65-C3A0-14FF-AC06-4DFBE2BAAA96}"/>
              </a:ext>
            </a:extLst>
          </p:cNvPr>
          <p:cNvSpPr txBox="1">
            <a:spLocks/>
          </p:cNvSpPr>
          <p:nvPr/>
        </p:nvSpPr>
        <p:spPr>
          <a:xfrm>
            <a:off x="7087373" y="1846"/>
            <a:ext cx="4847025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Events</a:t>
            </a:r>
            <a:endParaRPr lang="ru-RU" sz="4400" b="1" dirty="0">
              <a:ea typeface="Calibri Light"/>
              <a:cs typeface="Calibri Light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24C2B47-1276-8908-63F7-CBCF3DA09A8D}"/>
              </a:ext>
            </a:extLst>
          </p:cNvPr>
          <p:cNvSpPr txBox="1">
            <a:spLocks/>
          </p:cNvSpPr>
          <p:nvPr/>
        </p:nvSpPr>
        <p:spPr>
          <a:xfrm>
            <a:off x="7443834" y="2361453"/>
            <a:ext cx="4368602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Start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BrakeForceActuation_start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BrakeActuatuorMonitor_start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BrakeForceCalculation_start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A67808E-C227-83D4-446E-85E9258465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4" y="1322473"/>
            <a:ext cx="5792633" cy="45264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1E302-A0BF-2D66-87A4-7EB1BFAE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01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79BD-4D8F-7DCF-7161-E1402162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DF31E-D96B-204E-3B1C-C9C4F399CAC2}"/>
              </a:ext>
            </a:extLst>
          </p:cNvPr>
          <p:cNvSpPr txBox="1">
            <a:spLocks/>
          </p:cNvSpPr>
          <p:nvPr/>
        </p:nvSpPr>
        <p:spPr>
          <a:xfrm>
            <a:off x="7087373" y="1846"/>
            <a:ext cx="4847025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Events</a:t>
            </a:r>
            <a:endParaRPr lang="ru-RU" sz="4400" b="1" dirty="0">
              <a:ea typeface="Calibri Light"/>
              <a:cs typeface="Calibri Light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19C5F656-B622-CFF6-DE18-A7E785D90891}"/>
              </a:ext>
            </a:extLst>
          </p:cNvPr>
          <p:cNvSpPr txBox="1">
            <a:spLocks/>
          </p:cNvSpPr>
          <p:nvPr/>
        </p:nvSpPr>
        <p:spPr>
          <a:xfrm>
            <a:off x="7443834" y="2361453"/>
            <a:ext cx="4748166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Terminate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BrakeForceActuation_terminate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BrakeActuatuorMonitor_terminate</a:t>
            </a:r>
            <a:endParaRPr lang="en-US" sz="2000" dirty="0">
              <a:ea typeface="Calibri"/>
              <a:cs typeface="Calibri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ea typeface="Calibri"/>
                <a:cs typeface="Calibri"/>
              </a:rPr>
              <a:t>BrakeForceCalculation_terminate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736F5F8-E949-ECF2-A46C-A699660EFD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02" y="1355012"/>
            <a:ext cx="5733310" cy="44800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592DC-60CA-6BC0-BAF4-60E94C87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505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99E57D-3603-43D7-AEB2-B60E36D9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B5DFBB-8FEC-4A13-B07E-78413CFA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253331"/>
            <a:ext cx="435133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312ED-472C-CD61-DF38-278380ADC11E}"/>
              </a:ext>
            </a:extLst>
          </p:cNvPr>
          <p:cNvSpPr txBox="1"/>
          <p:nvPr/>
        </p:nvSpPr>
        <p:spPr>
          <a:xfrm>
            <a:off x="838200" y="2027678"/>
            <a:ext cx="6799866" cy="324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ea typeface="Calibri"/>
                <a:cs typeface="Calibri"/>
              </a:rPr>
              <a:t>Hardware</a:t>
            </a:r>
            <a:r>
              <a:rPr lang="ru-RU" dirty="0">
                <a:ea typeface="Calibri"/>
                <a:cs typeface="Calibri"/>
              </a:rPr>
              <a:t> </a:t>
            </a:r>
            <a:r>
              <a:rPr lang="en-US" dirty="0">
                <a:ea typeface="Calibri"/>
                <a:cs typeface="Calibri"/>
              </a:rPr>
              <a:t>M</a:t>
            </a:r>
            <a:r>
              <a:rPr lang="ru-RU" dirty="0" err="1">
                <a:ea typeface="Calibri"/>
                <a:cs typeface="Calibri"/>
              </a:rPr>
              <a:t>odel</a:t>
            </a:r>
            <a:r>
              <a:rPr lang="ru-RU" dirty="0">
                <a:ea typeface="Calibri"/>
                <a:cs typeface="Calibri"/>
              </a:rPr>
              <a:t>: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What is ADAS?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System High-Level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ADAS Hardware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 Multi-Core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Communication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APP4MC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  <a:p>
            <a:r>
              <a:rPr lang="ru-RU" dirty="0">
                <a:ea typeface="Calibri"/>
                <a:cs typeface="Calibri"/>
              </a:rPr>
              <a:t>Software </a:t>
            </a:r>
            <a:r>
              <a:rPr lang="en-US" dirty="0">
                <a:ea typeface="Calibri"/>
                <a:cs typeface="Calibri"/>
              </a:rPr>
              <a:t>M</a:t>
            </a:r>
            <a:r>
              <a:rPr lang="ru-RU" dirty="0" err="1">
                <a:ea typeface="Calibri"/>
                <a:cs typeface="Calibri"/>
              </a:rPr>
              <a:t>odel</a:t>
            </a:r>
            <a:r>
              <a:rPr lang="ru-RU" dirty="0">
                <a:ea typeface="Calibri"/>
                <a:cs typeface="Calibri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Calibri"/>
                <a:cs typeface="Calibri"/>
              </a:rPr>
              <a:t>Software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Scheduler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Tasks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Runnables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Calibri"/>
                <a:cs typeface="Calibri"/>
              </a:rPr>
              <a:t>Events</a:t>
            </a:r>
            <a:endParaRPr lang="ru-RU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APP4MC Model</a:t>
            </a:r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  <a:p>
            <a:endParaRPr lang="ru-R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1A543-6E9B-0675-0E4C-E42DB0C4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DA71-D868-5EA1-8139-DE0051885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US" dirty="0"/>
              <a:t>APP4MC Software Model</a:t>
            </a:r>
            <a:endParaRPr lang="en-DE" sz="4400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3265B89-C96A-4E74-9175-341D97F72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75730"/>
            <a:ext cx="10515600" cy="127840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4CA9EB-5511-73E2-45B2-47B9821B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20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9309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A03114-1D31-6C6B-7203-2EA86FA4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FBB823-3C9C-8D55-DE50-87AEF150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Thanks for your attention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A0D591-7527-4E6F-B53A-ADF43A118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2" b="47441"/>
          <a:stretch/>
        </p:blipFill>
        <p:spPr>
          <a:xfrm>
            <a:off x="20" y="10"/>
            <a:ext cx="12191980" cy="46056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FB62D-DD5B-C587-F53F-679128D41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439" y="452577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74BA53-241B-ACB6-E742-B074F40EB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3797B091-2608-7480-FE24-507CC5333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4331CA-6BB9-5B03-ABCF-F7C58496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C794AA0-44C0-904C-9E31-583D0BE1B9E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20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0F04C-D04B-A50B-0E90-096C6E99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is ADAS?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E0E7-389A-CA26-5690-6ED554988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23"/>
            <a:ext cx="10515600" cy="46738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/>
              <a:t>Automated Driving (AD)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Enables vehicles to operate autonomously.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Covers a range of tasks: </a:t>
            </a:r>
          </a:p>
          <a:p>
            <a:pPr lvl="1"/>
            <a:r>
              <a:rPr lang="en-US" sz="2000" dirty="0"/>
              <a:t>Steering </a:t>
            </a:r>
          </a:p>
          <a:p>
            <a:pPr lvl="1"/>
            <a:r>
              <a:rPr lang="en-US" sz="2000" dirty="0"/>
              <a:t>Braking</a:t>
            </a:r>
          </a:p>
          <a:p>
            <a:pPr lvl="1"/>
            <a:r>
              <a:rPr lang="en-US" sz="2000" dirty="0"/>
              <a:t>Complex maneuvers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Categorized into levels 0-5 based on automation extent.</a:t>
            </a:r>
          </a:p>
          <a:p>
            <a:pPr marL="0" indent="0">
              <a:buNone/>
            </a:pPr>
            <a:endParaRPr lang="en-US" sz="2200" b="1" dirty="0"/>
          </a:p>
          <a:p>
            <a:pPr marL="0" indent="0">
              <a:buNone/>
            </a:pPr>
            <a:r>
              <a:rPr lang="en-US" sz="2200" b="1" dirty="0"/>
              <a:t>Advanced Driver Assistance System (ADAS)</a:t>
            </a:r>
            <a:endParaRPr lang="en-US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Aims to assist, not replace, the driver.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Features include </a:t>
            </a:r>
          </a:p>
          <a:p>
            <a:pPr lvl="1"/>
            <a:r>
              <a:rPr lang="en-US" sz="2000" dirty="0"/>
              <a:t>Lane departure warnings</a:t>
            </a:r>
          </a:p>
          <a:p>
            <a:pPr lvl="1"/>
            <a:r>
              <a:rPr lang="en-US" sz="2000" dirty="0"/>
              <a:t>Adaptive cruise control</a:t>
            </a:r>
          </a:p>
          <a:p>
            <a:pPr lvl="1"/>
            <a:r>
              <a:rPr lang="en-US" sz="2000" dirty="0"/>
              <a:t>Parking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Utilizes sensors and algorithms for environmental interpretation.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Enhances safety and driving comfort.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6F4E1-5E64-1EA3-9028-EF1961D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3</a:t>
            </a:fld>
            <a:endParaRPr lang="en-DE"/>
          </a:p>
        </p:txBody>
      </p:sp>
      <p:pic>
        <p:nvPicPr>
          <p:cNvPr id="1028" name="Picture 4" descr="Generated by DALL·E">
            <a:extLst>
              <a:ext uri="{FF2B5EF4-FFF2-40B4-BE49-F238E27FC236}">
                <a16:creationId xmlns:a16="http://schemas.microsoft.com/office/drawing/2014/main" id="{5C5BDC97-29BE-80BD-31C4-AA5B1335B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74" y="1503123"/>
            <a:ext cx="4127326" cy="41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8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03DC-A3FA-2752-53E0-E62DCB93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System </a:t>
            </a:r>
            <a:r>
              <a:rPr lang="en-US" dirty="0"/>
              <a:t>High-Level</a:t>
            </a:r>
            <a:r>
              <a:rPr lang="en-DE" dirty="0"/>
              <a:t>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E3D2-597D-0D3E-C346-C22609FB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79087-5CA4-85FC-CEFE-66F65E8F813F}"/>
              </a:ext>
            </a:extLst>
          </p:cNvPr>
          <p:cNvSpPr txBox="1"/>
          <p:nvPr/>
        </p:nvSpPr>
        <p:spPr>
          <a:xfrm>
            <a:off x="838200" y="1859339"/>
            <a:ext cx="42974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Hardware: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Memory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Actuators</a:t>
            </a:r>
            <a:endParaRPr lang="en-DE" dirty="0"/>
          </a:p>
          <a:p>
            <a:endParaRPr lang="en-DE" dirty="0"/>
          </a:p>
          <a:p>
            <a:r>
              <a:rPr lang="en-DE" dirty="0"/>
              <a:t>Software: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Decision-Making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Data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4748F-3707-84C6-1ECC-1265AE6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34" y="1859339"/>
            <a:ext cx="5940066" cy="371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1FF274D-FAA5-57DB-4A80-52B712F3B9F9}"/>
              </a:ext>
            </a:extLst>
          </p:cNvPr>
          <p:cNvSpPr txBox="1"/>
          <p:nvPr/>
        </p:nvSpPr>
        <p:spPr>
          <a:xfrm>
            <a:off x="6034540" y="1577140"/>
            <a:ext cx="61574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b="1" dirty="0"/>
              <a:t>Advanced Processing: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multi-core processor analyzes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Core allocation: specific cores handle specific tasks (e.g., object detection, decision-making).</a:t>
            </a:r>
            <a:endParaRPr lang="en-US" b="1" dirty="0"/>
          </a:p>
          <a:p>
            <a:r>
              <a:rPr lang="en-US" b="1" dirty="0"/>
              <a:t>Decision-Making and Command Generation: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Processed data leads to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Commands generated for vehicle control (steering, braking).</a:t>
            </a:r>
          </a:p>
          <a:p>
            <a:r>
              <a:rPr lang="en-US" b="1" dirty="0"/>
              <a:t>Command Execution: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Actuators receive commands from the processor.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Physical actions executed (adjusting steering, applying brakes).</a:t>
            </a:r>
          </a:p>
          <a:p>
            <a:r>
              <a:rPr lang="en-US" b="1" dirty="0"/>
              <a:t>Long-term Data Storage and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Relevant data and decisions are stored in Flash Memory.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used for system learning and firmware updates.</a:t>
            </a:r>
          </a:p>
          <a:p>
            <a:endParaRPr lang="en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B729DD-F1CE-B0AD-782D-D8AF4152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ADAS Hardware Flow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418C76-E740-73A2-7D2E-CE4111B4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449" y="1690688"/>
            <a:ext cx="5418551" cy="465255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b="1" dirty="0"/>
              <a:t>Information Acquisition:</a:t>
            </a:r>
            <a:endParaRPr lang="en-US" sz="72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7200" dirty="0"/>
              <a:t>Sensors (cameras, radar, LIDAR) collect real-time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Data includes images, distances, and object detection.</a:t>
            </a:r>
          </a:p>
          <a:p>
            <a:pPr marL="0" indent="0">
              <a:buNone/>
            </a:pPr>
            <a:r>
              <a:rPr lang="en-US" sz="7200" b="1" dirty="0"/>
              <a:t>Initial Data Processing:</a:t>
            </a:r>
            <a:endParaRPr lang="en-US" sz="7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Sensor data is temporarily stored in high-speed RAM.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Preliminary processing of data for immediate reaction needs.</a:t>
            </a:r>
          </a:p>
          <a:p>
            <a:pPr marL="0" indent="0">
              <a:buNone/>
            </a:pPr>
            <a:r>
              <a:rPr lang="en-US" sz="7200" b="1" dirty="0"/>
              <a:t>Data Transfer:</a:t>
            </a:r>
            <a:endParaRPr lang="en-US" sz="7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Processed data is transferred to the multi-core processor.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Utilizes CAN Bus and Ethernet for efficient communication.</a:t>
            </a:r>
          </a:p>
          <a:p>
            <a:endParaRPr lang="en-DE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FEF863A-1F1A-433F-8B74-A4AC7882B7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12815"/>
          <a:stretch/>
        </p:blipFill>
        <p:spPr>
          <a:xfrm>
            <a:off x="7197184" y="1850460"/>
            <a:ext cx="4156616" cy="32823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D807E-3385-CF42-7110-4389D869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44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1041 L -0.49102 0.01041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688DB-E974-4547-91AB-6C784278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dirty="0"/>
              <a:t>The </a:t>
            </a:r>
            <a:r>
              <a:rPr lang="ru-RU" dirty="0" err="1"/>
              <a:t>Brain</a:t>
            </a:r>
            <a:r>
              <a:rPr lang="ru-RU" dirty="0"/>
              <a:t> - Multi-Core Processor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08826E-C111-4366-CBB8-A4173CD28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512" y="4701117"/>
            <a:ext cx="10515600" cy="16552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6761-3700-E46B-AED6-53931B30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6</a:t>
            </a:fld>
            <a:endParaRPr lang="en-DE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F9BA0E4-94E2-4265-94BA-0D76528B4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r="16279"/>
          <a:stretch/>
        </p:blipFill>
        <p:spPr>
          <a:xfrm>
            <a:off x="3317570" y="1455368"/>
            <a:ext cx="5732224" cy="4526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DBF58-5814-6126-B166-361C6AA55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653" y="1733377"/>
            <a:ext cx="8550058" cy="397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16079-88D9-7849-CEC9-8683A6507D86}"/>
              </a:ext>
            </a:extLst>
          </p:cNvPr>
          <p:cNvSpPr txBox="1"/>
          <p:nvPr/>
        </p:nvSpPr>
        <p:spPr>
          <a:xfrm>
            <a:off x="5659712" y="1455368"/>
            <a:ext cx="64056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ARM Cortex A53:</a:t>
            </a:r>
          </a:p>
          <a:p>
            <a:r>
              <a:rPr lang="en-US" b="1" dirty="0"/>
              <a:t>Core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 to high-priority tasks like object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Emergency decision-making.</a:t>
            </a:r>
          </a:p>
          <a:p>
            <a:r>
              <a:rPr lang="en-US" b="1" dirty="0"/>
              <a:t>Core 2 and 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Handling sensor data processing classification tasks.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the load for balancing.</a:t>
            </a:r>
          </a:p>
          <a:p>
            <a:r>
              <a:rPr lang="en-US" b="1" dirty="0"/>
              <a:t>Core 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Reserved for actuator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Lower-priority 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with other vehicle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5998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5 0.00972 L -0.23502 -0.1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9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E44C3-6562-4FF0-A0B7-7ED4AAC20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82" y="607423"/>
            <a:ext cx="5637718" cy="1415270"/>
          </a:xfrm>
        </p:spPr>
        <p:txBody>
          <a:bodyPr anchor="t">
            <a:normAutofit/>
          </a:bodyPr>
          <a:lstStyle/>
          <a:p>
            <a:r>
              <a:rPr lang="ru-RU" dirty="0"/>
              <a:t>Memory </a:t>
            </a:r>
            <a:r>
              <a:rPr lang="ru-RU" dirty="0" err="1"/>
              <a:t>Components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E3CB52-EC91-6E63-3934-FB903592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843" y="1176784"/>
            <a:ext cx="6575255" cy="4880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 dirty="0"/>
              <a:t>RAM (Random Access Memory) Maximum Specifications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Frequency:</a:t>
            </a:r>
            <a:endParaRPr lang="en-US" sz="1400" dirty="0"/>
          </a:p>
          <a:p>
            <a:pPr marL="285750" indent="-285750"/>
            <a:r>
              <a:rPr lang="en-US" sz="1400" dirty="0"/>
              <a:t>Up to 3200 MHz or higher for high-performance ADAS systems.</a:t>
            </a:r>
          </a:p>
          <a:p>
            <a:pPr marL="285750" indent="-285750"/>
            <a:r>
              <a:rPr lang="en-US" sz="1400" dirty="0"/>
              <a:t>Enables faster data processing for complex tasks.</a:t>
            </a:r>
          </a:p>
          <a:p>
            <a:pPr marL="0" indent="0">
              <a:buNone/>
            </a:pPr>
            <a:r>
              <a:rPr lang="en-US" sz="1400" b="1" dirty="0"/>
              <a:t>Capacity:</a:t>
            </a:r>
            <a:endParaRPr lang="en-US" sz="1400" dirty="0"/>
          </a:p>
          <a:p>
            <a:pPr marL="285750" indent="-285750"/>
            <a:r>
              <a:rPr lang="en-US" sz="1400" dirty="0"/>
              <a:t>Can reach 32 GB or more in advanced, data-intensive ADAS systems.</a:t>
            </a:r>
          </a:p>
          <a:p>
            <a:pPr marL="285750" indent="-285750"/>
            <a:r>
              <a:rPr lang="en-US" sz="1400" dirty="0"/>
              <a:t>Allows handling of larger data sets and more simultaneous processes.</a:t>
            </a:r>
          </a:p>
          <a:p>
            <a:pPr marL="0" indent="0">
              <a:buNone/>
            </a:pPr>
            <a:r>
              <a:rPr lang="en-US" sz="1400" b="1" dirty="0"/>
              <a:t>Flash Memory Maximum Specifications</a:t>
            </a: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Speed:</a:t>
            </a:r>
            <a:endParaRPr lang="en-US" sz="1400" dirty="0"/>
          </a:p>
          <a:p>
            <a:pPr marL="285750" indent="-285750"/>
            <a:r>
              <a:rPr lang="en-US" sz="1400" dirty="0"/>
              <a:t>Maximum read speeds can be up to 550 MB/s.</a:t>
            </a:r>
          </a:p>
          <a:p>
            <a:pPr marL="285750" indent="-285750"/>
            <a:r>
              <a:rPr lang="en-US" sz="1400" dirty="0"/>
              <a:t>Maximum write speeds can reach up to 500 MB/s.</a:t>
            </a:r>
          </a:p>
          <a:p>
            <a:pPr marL="285750" indent="-285750"/>
            <a:r>
              <a:rPr lang="en-US" sz="1400" dirty="0"/>
              <a:t>Speeds depend on the Flash Memory type (e.g., high-end NAND).</a:t>
            </a:r>
          </a:p>
          <a:p>
            <a:pPr marL="0" indent="0">
              <a:buNone/>
            </a:pPr>
            <a:r>
              <a:rPr lang="en-US" sz="1400" b="1" dirty="0"/>
              <a:t>Capacity:</a:t>
            </a:r>
            <a:endParaRPr lang="en-US" sz="1400" dirty="0"/>
          </a:p>
          <a:p>
            <a:pPr marL="285750" indent="-285750"/>
            <a:r>
              <a:rPr lang="en-US" sz="1400" dirty="0"/>
              <a:t>Can extend up to 1 TB or more for high-end systems.</a:t>
            </a:r>
          </a:p>
          <a:p>
            <a:pPr marL="285750" indent="-285750"/>
            <a:r>
              <a:rPr lang="en-US" sz="1400" dirty="0"/>
              <a:t>Suitable for systems with extensive map data and sophisticated software features.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4503B6E-D539-4E3F-9F3D-71D8CD90B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5" r="16606"/>
          <a:stretch/>
        </p:blipFill>
        <p:spPr>
          <a:xfrm>
            <a:off x="3356215" y="1453332"/>
            <a:ext cx="5479570" cy="43270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8D2E1B-5EFD-AA17-CCF2-399D808D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7</a:t>
            </a:fld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421FB5-96C5-C453-BF2B-A2679A681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552" y="2039245"/>
            <a:ext cx="11075546" cy="31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45 0.00232 L -0.24883 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681BB9-CC07-43AA-8D90-A6BA9C10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03888"/>
            <a:ext cx="6671153" cy="1401183"/>
          </a:xfrm>
        </p:spPr>
        <p:txBody>
          <a:bodyPr anchor="t">
            <a:normAutofit/>
          </a:bodyPr>
          <a:lstStyle/>
          <a:p>
            <a:r>
              <a:rPr lang="ru-RU" dirty="0" err="1"/>
              <a:t>Sensing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World - </a:t>
            </a:r>
            <a:r>
              <a:rPr lang="ru-RU" dirty="0" err="1"/>
              <a:t>Sensors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 dirty="0">
              <a:ea typeface="Calibri Light"/>
              <a:cs typeface="Calibri Light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26C523-B180-4BDB-A69B-D90FEE5D0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r="13780"/>
          <a:stretch/>
        </p:blipFill>
        <p:spPr>
          <a:xfrm>
            <a:off x="3151779" y="1104049"/>
            <a:ext cx="5888439" cy="46499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4BE52-70A3-B418-0EB6-8B93337D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8</a:t>
            </a:fld>
            <a:endParaRPr lang="en-D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AD01E8-63A1-6F1D-5702-73A9DDD3D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24243" y="3496029"/>
            <a:ext cx="6143509" cy="2925103"/>
          </a:xfr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4CE99A5-3B7A-3825-2C9D-326D51203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95" y="1771231"/>
            <a:ext cx="3802693" cy="369131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AC3E59-4631-81E3-C9E7-84CE22020E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4924" y="2143347"/>
            <a:ext cx="4171084" cy="31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-0.01088 L 0.00547 -0.14375 " pathEditMode="relative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B4B26-4FA6-4AFD-98AB-A76B8F0F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562" y="698391"/>
            <a:ext cx="8551023" cy="1415270"/>
          </a:xfrm>
        </p:spPr>
        <p:txBody>
          <a:bodyPr anchor="t">
            <a:normAutofit/>
          </a:bodyPr>
          <a:lstStyle/>
          <a:p>
            <a:r>
              <a:rPr lang="ru-RU" dirty="0"/>
              <a:t>Communication </a:t>
            </a:r>
            <a:r>
              <a:rPr lang="ru-RU" dirty="0" err="1"/>
              <a:t>Interfaces</a:t>
            </a:r>
            <a:endParaRPr lang="ru-RU" dirty="0">
              <a:ea typeface="Calibri Light"/>
              <a:cs typeface="Calibri Light"/>
            </a:endParaRPr>
          </a:p>
          <a:p>
            <a:endParaRPr lang="ru-RU" sz="3200"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394D17-5948-BDBA-2FE8-0D457D614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77" y="1489196"/>
            <a:ext cx="6682771" cy="4867154"/>
          </a:xfr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CAN Bus (Controller Area Network) Connection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Purpose:</a:t>
            </a:r>
            <a:endParaRPr lang="en-US" dirty="0"/>
          </a:p>
          <a:p>
            <a:pPr marL="285750" indent="-285750"/>
            <a:r>
              <a:rPr lang="en-US" dirty="0"/>
              <a:t>Facilitates communication between various microcontrollers and devices within the vehicle.</a:t>
            </a:r>
          </a:p>
          <a:p>
            <a:pPr marL="0" indent="0">
              <a:buNone/>
            </a:pPr>
            <a:r>
              <a:rPr lang="en-US" b="1" dirty="0"/>
              <a:t>Characteristics:</a:t>
            </a:r>
            <a:endParaRPr lang="en-US" dirty="0"/>
          </a:p>
          <a:p>
            <a:pPr marL="285750" indent="-285750"/>
            <a:r>
              <a:rPr lang="en-US" dirty="0"/>
              <a:t>Robust and reliable, designed to operate in the automotive environment.</a:t>
            </a:r>
          </a:p>
          <a:p>
            <a:pPr marL="285750" indent="-285750"/>
            <a:r>
              <a:rPr lang="en-US" dirty="0"/>
              <a:t>Supports data transfer rates up to 1 Mbps.</a:t>
            </a:r>
          </a:p>
          <a:p>
            <a:pPr marL="0" indent="0">
              <a:buNone/>
            </a:pPr>
            <a:r>
              <a:rPr lang="en-US" b="1" dirty="0"/>
              <a:t>Functionality:</a:t>
            </a:r>
            <a:endParaRPr lang="en-US" dirty="0"/>
          </a:p>
          <a:p>
            <a:pPr marL="285750" indent="-285750"/>
            <a:r>
              <a:rPr lang="en-US" dirty="0"/>
              <a:t>Transmits sensor data and control messages between ADAS components.</a:t>
            </a:r>
          </a:p>
          <a:p>
            <a:pPr marL="285750" indent="-285750"/>
            <a:r>
              <a:rPr lang="en-US" dirty="0"/>
              <a:t>Helps in diagnostics and monitoring of vehicle systems.</a:t>
            </a:r>
          </a:p>
          <a:p>
            <a:pPr marL="0" indent="0">
              <a:buNone/>
            </a:pPr>
            <a:r>
              <a:rPr lang="en-US" b="1" dirty="0"/>
              <a:t>Advantages:</a:t>
            </a:r>
            <a:endParaRPr lang="en-US" dirty="0"/>
          </a:p>
          <a:p>
            <a:pPr marL="285750" indent="-285750"/>
            <a:r>
              <a:rPr lang="en-US" dirty="0"/>
              <a:t>Resistant to interference, ensuring consistent communication.</a:t>
            </a:r>
          </a:p>
          <a:p>
            <a:pPr marL="285750" indent="-285750"/>
            <a:r>
              <a:rPr lang="en-US" dirty="0"/>
              <a:t>Lower cost and complexity compared to other networking protocols.</a:t>
            </a:r>
          </a:p>
          <a:p>
            <a:pPr marL="0" indent="0">
              <a:buNone/>
            </a:pPr>
            <a:r>
              <a:rPr lang="en-US" b="1" dirty="0"/>
              <a:t>Usage in ADAS:</a:t>
            </a:r>
            <a:endParaRPr lang="en-US" dirty="0"/>
          </a:p>
          <a:p>
            <a:pPr marL="285750" indent="-285750"/>
            <a:r>
              <a:rPr lang="en-US" dirty="0"/>
              <a:t>Integrates various ADAS features like collision detection, lane assist, and parking aids.</a:t>
            </a: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A16DDC-B18A-467B-9824-7826964CB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7" r="13844"/>
          <a:stretch/>
        </p:blipFill>
        <p:spPr>
          <a:xfrm>
            <a:off x="7543948" y="1924744"/>
            <a:ext cx="3809852" cy="30085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68F8-027E-060E-738C-169C1458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94AA0-44C0-904C-9E31-583D0BE1B9EC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98470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BE4DC1ACE21545A230F3877DE98DBE" ma:contentTypeVersion="6" ma:contentTypeDescription="Create a new document." ma:contentTypeScope="" ma:versionID="f81f120312a152b1772985e150c78fd7">
  <xsd:schema xmlns:xsd="http://www.w3.org/2001/XMLSchema" xmlns:xs="http://www.w3.org/2001/XMLSchema" xmlns:p="http://schemas.microsoft.com/office/2006/metadata/properties" xmlns:ns2="a67aaea8-b674-4dfd-961b-39b125828fa9" xmlns:ns3="9c4b1cc2-de9c-4f31-af74-fbb975ea7556" targetNamespace="http://schemas.microsoft.com/office/2006/metadata/properties" ma:root="true" ma:fieldsID="4bcbd9df157e9996a91789ab1e18855c" ns2:_="" ns3:_="">
    <xsd:import namespace="a67aaea8-b674-4dfd-961b-39b125828fa9"/>
    <xsd:import namespace="9c4b1cc2-de9c-4f31-af74-fbb975ea75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aaea8-b674-4dfd-961b-39b125828f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4b1cc2-de9c-4f31-af74-fbb975ea75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c4b1cc2-de9c-4f31-af74-fbb975ea7556">
      <UserInfo>
        <DisplayName>Farhad Gulizada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C56D6FE-3B9A-4F1C-81E7-0D00C2EE5F8C}">
  <ds:schemaRefs>
    <ds:schemaRef ds:uri="9c4b1cc2-de9c-4f31-af74-fbb975ea7556"/>
    <ds:schemaRef ds:uri="a67aaea8-b674-4dfd-961b-39b125828f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57DFA-9470-4CB1-BAF5-926F908A27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1756EF-CB4C-444F-ABE4-BA9F2AA33404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9c4b1cc2-de9c-4f31-af74-fbb975ea7556"/>
    <ds:schemaRef ds:uri="http://schemas.microsoft.com/office/2006/metadata/properties"/>
    <ds:schemaRef ds:uri="http://purl.org/dc/terms/"/>
    <ds:schemaRef ds:uri="a67aaea8-b674-4dfd-961b-39b125828fa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945</Words>
  <Application>Microsoft Office PowerPoint</Application>
  <PresentationFormat>Широкоэкранный</PresentationFormat>
  <Paragraphs>213</Paragraphs>
  <Slides>21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1_Office Theme</vt:lpstr>
      <vt:lpstr>Advanced Driving Assistance System</vt:lpstr>
      <vt:lpstr>Agenda</vt:lpstr>
      <vt:lpstr>What is ADAS?</vt:lpstr>
      <vt:lpstr>System High-Level Diagram</vt:lpstr>
      <vt:lpstr>ADAS Hardware Flow</vt:lpstr>
      <vt:lpstr>The Brain - Multi-Core Processor</vt:lpstr>
      <vt:lpstr>Memory Components </vt:lpstr>
      <vt:lpstr>Sensing the World - Sensors </vt:lpstr>
      <vt:lpstr>Communication Interfaces </vt:lpstr>
      <vt:lpstr>Communication Interfaces</vt:lpstr>
      <vt:lpstr>Actuators - The Action Takers </vt:lpstr>
      <vt:lpstr>APP4MC Hardware Model</vt:lpstr>
      <vt:lpstr>ADAS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APP4MC Software Model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Elbek</dc:creator>
  <cp:lastModifiedBy>Elbek Bakiev</cp:lastModifiedBy>
  <cp:revision>11</cp:revision>
  <dcterms:created xsi:type="dcterms:W3CDTF">2013-07-15T20:26:40Z</dcterms:created>
  <dcterms:modified xsi:type="dcterms:W3CDTF">2024-01-26T20:21:00Z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0x010100D1BE4DC1ACE21545A230F3877DE98DBE</vt:lpwstr>
  </property>
</Properties>
</file>